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781" r:id="rId1"/>
  </p:sldMasterIdLst>
  <p:notesMasterIdLst>
    <p:notesMasterId r:id="rId10"/>
  </p:notesMasterIdLst>
  <p:sldIdLst>
    <p:sldId id="256" r:id="rId2"/>
    <p:sldId id="259" r:id="rId3"/>
    <p:sldId id="260" r:id="rId4"/>
    <p:sldId id="265" r:id="rId5"/>
    <p:sldId id="261" r:id="rId6"/>
    <p:sldId id="262" r:id="rId7"/>
    <p:sldId id="263" r:id="rId8"/>
    <p:sldId id="264" r:id="rId9"/>
  </p:sldIdLst>
  <p:sldSz cx="12192000" cy="6858000"/>
  <p:notesSz cx="7102475" cy="93694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3A005C-D62B-4C54-9AA9-F7BABAC53A9B}" v="551" dt="2023-12-08T19:07:22.7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6" d="100"/>
          <a:sy n="66" d="100"/>
        </p:scale>
        <p:origin x="38" y="3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Yohe" userId="2231aecb686995d6" providerId="LiveId" clId="{7F3A005C-D62B-4C54-9AA9-F7BABAC53A9B}"/>
    <pc:docChg chg="undo custSel modSld">
      <pc:chgData name="Mike Yohe" userId="2231aecb686995d6" providerId="LiveId" clId="{7F3A005C-D62B-4C54-9AA9-F7BABAC53A9B}" dt="2023-12-08T19:07:22.745" v="551" actId="255"/>
      <pc:docMkLst>
        <pc:docMk/>
      </pc:docMkLst>
      <pc:sldChg chg="modSp">
        <pc:chgData name="Mike Yohe" userId="2231aecb686995d6" providerId="LiveId" clId="{7F3A005C-D62B-4C54-9AA9-F7BABAC53A9B}" dt="2023-12-08T18:41:03.814" v="0" actId="20577"/>
        <pc:sldMkLst>
          <pc:docMk/>
          <pc:sldMk cId="370056445" sldId="256"/>
        </pc:sldMkLst>
        <pc:spChg chg="mod">
          <ac:chgData name="Mike Yohe" userId="2231aecb686995d6" providerId="LiveId" clId="{7F3A005C-D62B-4C54-9AA9-F7BABAC53A9B}" dt="2023-12-08T18:41:03.814" v="0" actId="20577"/>
          <ac:spMkLst>
            <pc:docMk/>
            <pc:sldMk cId="370056445" sldId="256"/>
            <ac:spMk id="2" creationId="{00000000-0000-0000-0000-000000000000}"/>
          </ac:spMkLst>
        </pc:spChg>
      </pc:sldChg>
      <pc:sldChg chg="modSp">
        <pc:chgData name="Mike Yohe" userId="2231aecb686995d6" providerId="LiveId" clId="{7F3A005C-D62B-4C54-9AA9-F7BABAC53A9B}" dt="2023-12-08T19:00:43.889" v="396" actId="20577"/>
        <pc:sldMkLst>
          <pc:docMk/>
          <pc:sldMk cId="4175450505" sldId="259"/>
        </pc:sldMkLst>
        <pc:spChg chg="mod">
          <ac:chgData name="Mike Yohe" userId="2231aecb686995d6" providerId="LiveId" clId="{7F3A005C-D62B-4C54-9AA9-F7BABAC53A9B}" dt="2023-12-08T18:41:45.348" v="1" actId="20577"/>
          <ac:spMkLst>
            <pc:docMk/>
            <pc:sldMk cId="4175450505" sldId="259"/>
            <ac:spMk id="2" creationId="{00000000-0000-0000-0000-000000000000}"/>
          </ac:spMkLst>
        </pc:spChg>
        <pc:spChg chg="mod">
          <ac:chgData name="Mike Yohe" userId="2231aecb686995d6" providerId="LiveId" clId="{7F3A005C-D62B-4C54-9AA9-F7BABAC53A9B}" dt="2023-12-08T19:00:43.889" v="396" actId="20577"/>
          <ac:spMkLst>
            <pc:docMk/>
            <pc:sldMk cId="4175450505" sldId="259"/>
            <ac:spMk id="3" creationId="{00000000-0000-0000-0000-000000000000}"/>
          </ac:spMkLst>
        </pc:spChg>
      </pc:sldChg>
      <pc:sldChg chg="modSp">
        <pc:chgData name="Mike Yohe" userId="2231aecb686995d6" providerId="LiveId" clId="{7F3A005C-D62B-4C54-9AA9-F7BABAC53A9B}" dt="2023-12-08T18:45:45.524" v="131" actId="27636"/>
        <pc:sldMkLst>
          <pc:docMk/>
          <pc:sldMk cId="152607334" sldId="260"/>
        </pc:sldMkLst>
        <pc:spChg chg="mod">
          <ac:chgData name="Mike Yohe" userId="2231aecb686995d6" providerId="LiveId" clId="{7F3A005C-D62B-4C54-9AA9-F7BABAC53A9B}" dt="2023-12-08T18:43:19.198" v="22" actId="20577"/>
          <ac:spMkLst>
            <pc:docMk/>
            <pc:sldMk cId="152607334" sldId="260"/>
            <ac:spMk id="2" creationId="{00000000-0000-0000-0000-000000000000}"/>
          </ac:spMkLst>
        </pc:spChg>
        <pc:spChg chg="mod">
          <ac:chgData name="Mike Yohe" userId="2231aecb686995d6" providerId="LiveId" clId="{7F3A005C-D62B-4C54-9AA9-F7BABAC53A9B}" dt="2023-12-08T18:45:45.524" v="131" actId="27636"/>
          <ac:spMkLst>
            <pc:docMk/>
            <pc:sldMk cId="152607334" sldId="260"/>
            <ac:spMk id="3" creationId="{00000000-0000-0000-0000-000000000000}"/>
          </ac:spMkLst>
        </pc:spChg>
      </pc:sldChg>
      <pc:sldChg chg="modSp">
        <pc:chgData name="Mike Yohe" userId="2231aecb686995d6" providerId="LiveId" clId="{7F3A005C-D62B-4C54-9AA9-F7BABAC53A9B}" dt="2023-12-08T19:05:11.014" v="545" actId="20577"/>
        <pc:sldMkLst>
          <pc:docMk/>
          <pc:sldMk cId="2965015363" sldId="261"/>
        </pc:sldMkLst>
        <pc:spChg chg="mod">
          <ac:chgData name="Mike Yohe" userId="2231aecb686995d6" providerId="LiveId" clId="{7F3A005C-D62B-4C54-9AA9-F7BABAC53A9B}" dt="2023-12-08T18:55:59.654" v="205" actId="20577"/>
          <ac:spMkLst>
            <pc:docMk/>
            <pc:sldMk cId="2965015363" sldId="261"/>
            <ac:spMk id="2" creationId="{00000000-0000-0000-0000-000000000000}"/>
          </ac:spMkLst>
        </pc:spChg>
        <pc:spChg chg="mod">
          <ac:chgData name="Mike Yohe" userId="2231aecb686995d6" providerId="LiveId" clId="{7F3A005C-D62B-4C54-9AA9-F7BABAC53A9B}" dt="2023-12-08T19:05:11.014" v="545" actId="20577"/>
          <ac:spMkLst>
            <pc:docMk/>
            <pc:sldMk cId="2965015363" sldId="261"/>
            <ac:spMk id="3" creationId="{00000000-0000-0000-0000-000000000000}"/>
          </ac:spMkLst>
        </pc:spChg>
      </pc:sldChg>
      <pc:sldChg chg="modSp">
        <pc:chgData name="Mike Yohe" userId="2231aecb686995d6" providerId="LiveId" clId="{7F3A005C-D62B-4C54-9AA9-F7BABAC53A9B}" dt="2023-12-08T18:56:22.919" v="207" actId="20577"/>
        <pc:sldMkLst>
          <pc:docMk/>
          <pc:sldMk cId="327831458" sldId="262"/>
        </pc:sldMkLst>
        <pc:spChg chg="mod">
          <ac:chgData name="Mike Yohe" userId="2231aecb686995d6" providerId="LiveId" clId="{7F3A005C-D62B-4C54-9AA9-F7BABAC53A9B}" dt="2023-12-08T18:56:22.919" v="207" actId="20577"/>
          <ac:spMkLst>
            <pc:docMk/>
            <pc:sldMk cId="327831458" sldId="262"/>
            <ac:spMk id="2" creationId="{00000000-0000-0000-0000-000000000000}"/>
          </ac:spMkLst>
        </pc:spChg>
      </pc:sldChg>
      <pc:sldChg chg="modSp">
        <pc:chgData name="Mike Yohe" userId="2231aecb686995d6" providerId="LiveId" clId="{7F3A005C-D62B-4C54-9AA9-F7BABAC53A9B}" dt="2023-12-08T18:58:33.210" v="355" actId="115"/>
        <pc:sldMkLst>
          <pc:docMk/>
          <pc:sldMk cId="250186527" sldId="263"/>
        </pc:sldMkLst>
        <pc:spChg chg="mod">
          <ac:chgData name="Mike Yohe" userId="2231aecb686995d6" providerId="LiveId" clId="{7F3A005C-D62B-4C54-9AA9-F7BABAC53A9B}" dt="2023-12-08T18:56:44.396" v="208" actId="20577"/>
          <ac:spMkLst>
            <pc:docMk/>
            <pc:sldMk cId="250186527" sldId="263"/>
            <ac:spMk id="2" creationId="{00000000-0000-0000-0000-000000000000}"/>
          </ac:spMkLst>
        </pc:spChg>
        <pc:spChg chg="mod">
          <ac:chgData name="Mike Yohe" userId="2231aecb686995d6" providerId="LiveId" clId="{7F3A005C-D62B-4C54-9AA9-F7BABAC53A9B}" dt="2023-12-08T18:58:33.210" v="355" actId="115"/>
          <ac:spMkLst>
            <pc:docMk/>
            <pc:sldMk cId="250186527" sldId="263"/>
            <ac:spMk id="3" creationId="{00000000-0000-0000-0000-000000000000}"/>
          </ac:spMkLst>
        </pc:spChg>
      </pc:sldChg>
      <pc:sldChg chg="modSp">
        <pc:chgData name="Mike Yohe" userId="2231aecb686995d6" providerId="LiveId" clId="{7F3A005C-D62B-4C54-9AA9-F7BABAC53A9B}" dt="2023-12-08T19:07:22.745" v="551" actId="255"/>
        <pc:sldMkLst>
          <pc:docMk/>
          <pc:sldMk cId="3882994246" sldId="264"/>
        </pc:sldMkLst>
        <pc:spChg chg="mod">
          <ac:chgData name="Mike Yohe" userId="2231aecb686995d6" providerId="LiveId" clId="{7F3A005C-D62B-4C54-9AA9-F7BABAC53A9B}" dt="2023-12-08T18:58:44.204" v="356" actId="20577"/>
          <ac:spMkLst>
            <pc:docMk/>
            <pc:sldMk cId="3882994246" sldId="264"/>
            <ac:spMk id="2" creationId="{00000000-0000-0000-0000-000000000000}"/>
          </ac:spMkLst>
        </pc:spChg>
        <pc:spChg chg="mod">
          <ac:chgData name="Mike Yohe" userId="2231aecb686995d6" providerId="LiveId" clId="{7F3A005C-D62B-4C54-9AA9-F7BABAC53A9B}" dt="2023-12-08T19:07:22.745" v="551" actId="255"/>
          <ac:spMkLst>
            <pc:docMk/>
            <pc:sldMk cId="3882994246" sldId="264"/>
            <ac:spMk id="3" creationId="{00000000-0000-0000-0000-000000000000}"/>
          </ac:spMkLst>
        </pc:spChg>
      </pc:sldChg>
      <pc:sldChg chg="modSp">
        <pc:chgData name="Mike Yohe" userId="2231aecb686995d6" providerId="LiveId" clId="{7F3A005C-D62B-4C54-9AA9-F7BABAC53A9B}" dt="2023-12-08T18:55:39.212" v="204" actId="20577"/>
        <pc:sldMkLst>
          <pc:docMk/>
          <pc:sldMk cId="1155854898" sldId="265"/>
        </pc:sldMkLst>
        <pc:spChg chg="mod">
          <ac:chgData name="Mike Yohe" userId="2231aecb686995d6" providerId="LiveId" clId="{7F3A005C-D62B-4C54-9AA9-F7BABAC53A9B}" dt="2023-12-08T18:46:12.315" v="132" actId="20577"/>
          <ac:spMkLst>
            <pc:docMk/>
            <pc:sldMk cId="1155854898" sldId="265"/>
            <ac:spMk id="2" creationId="{00000000-0000-0000-0000-000000000000}"/>
          </ac:spMkLst>
        </pc:spChg>
        <pc:spChg chg="mod">
          <ac:chgData name="Mike Yohe" userId="2231aecb686995d6" providerId="LiveId" clId="{7F3A005C-D62B-4C54-9AA9-F7BABAC53A9B}" dt="2023-12-08T18:55:39.212" v="204" actId="20577"/>
          <ac:spMkLst>
            <pc:docMk/>
            <pc:sldMk cId="1155854898" sldId="265"/>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0098"/>
          </a:xfrm>
          <a:prstGeom prst="rect">
            <a:avLst/>
          </a:prstGeom>
        </p:spPr>
        <p:txBody>
          <a:bodyPr vert="horz" lIns="94109" tIns="47055" rIns="94109" bIns="47055" rtlCol="0"/>
          <a:lstStyle>
            <a:lvl1pPr algn="l">
              <a:defRPr sz="1200"/>
            </a:lvl1pPr>
          </a:lstStyle>
          <a:p>
            <a:endParaRPr lang="en-US"/>
          </a:p>
        </p:txBody>
      </p:sp>
      <p:sp>
        <p:nvSpPr>
          <p:cNvPr id="3" name="Date Placeholder 2"/>
          <p:cNvSpPr>
            <a:spLocks noGrp="1"/>
          </p:cNvSpPr>
          <p:nvPr>
            <p:ph type="dt" idx="1"/>
          </p:nvPr>
        </p:nvSpPr>
        <p:spPr>
          <a:xfrm>
            <a:off x="4023092" y="0"/>
            <a:ext cx="3077739" cy="470098"/>
          </a:xfrm>
          <a:prstGeom prst="rect">
            <a:avLst/>
          </a:prstGeom>
        </p:spPr>
        <p:txBody>
          <a:bodyPr vert="horz" lIns="94109" tIns="47055" rIns="94109" bIns="47055" rtlCol="0"/>
          <a:lstStyle>
            <a:lvl1pPr algn="r">
              <a:defRPr sz="1200"/>
            </a:lvl1pPr>
          </a:lstStyle>
          <a:p>
            <a:fld id="{C45C2E3F-7FEC-491C-A45A-40AE383202FA}" type="datetimeFigureOut">
              <a:rPr lang="en-US" smtClean="0"/>
              <a:t>12/8/2023</a:t>
            </a:fld>
            <a:endParaRPr lang="en-US"/>
          </a:p>
        </p:txBody>
      </p:sp>
      <p:sp>
        <p:nvSpPr>
          <p:cNvPr id="4" name="Slide Image Placeholder 3"/>
          <p:cNvSpPr>
            <a:spLocks noGrp="1" noRot="1" noChangeAspect="1"/>
          </p:cNvSpPr>
          <p:nvPr>
            <p:ph type="sldImg" idx="2"/>
          </p:nvPr>
        </p:nvSpPr>
        <p:spPr>
          <a:xfrm>
            <a:off x="741363" y="1171575"/>
            <a:ext cx="5619750" cy="3162300"/>
          </a:xfrm>
          <a:prstGeom prst="rect">
            <a:avLst/>
          </a:prstGeom>
          <a:noFill/>
          <a:ln w="12700">
            <a:solidFill>
              <a:prstClr val="black"/>
            </a:solidFill>
          </a:ln>
        </p:spPr>
        <p:txBody>
          <a:bodyPr vert="horz" lIns="94109" tIns="47055" rIns="94109" bIns="47055" rtlCol="0" anchor="ctr"/>
          <a:lstStyle/>
          <a:p>
            <a:endParaRPr lang="en-US"/>
          </a:p>
        </p:txBody>
      </p:sp>
      <p:sp>
        <p:nvSpPr>
          <p:cNvPr id="5" name="Notes Placeholder 4"/>
          <p:cNvSpPr>
            <a:spLocks noGrp="1"/>
          </p:cNvSpPr>
          <p:nvPr>
            <p:ph type="body" sz="quarter" idx="3"/>
          </p:nvPr>
        </p:nvSpPr>
        <p:spPr>
          <a:xfrm>
            <a:off x="710248" y="4509036"/>
            <a:ext cx="5681980" cy="3689211"/>
          </a:xfrm>
          <a:prstGeom prst="rect">
            <a:avLst/>
          </a:prstGeom>
        </p:spPr>
        <p:txBody>
          <a:bodyPr vert="horz" lIns="94109" tIns="47055" rIns="94109" bIns="4705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9329"/>
            <a:ext cx="3077739" cy="470097"/>
          </a:xfrm>
          <a:prstGeom prst="rect">
            <a:avLst/>
          </a:prstGeom>
        </p:spPr>
        <p:txBody>
          <a:bodyPr vert="horz" lIns="94109" tIns="47055" rIns="94109" bIns="47055"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899329"/>
            <a:ext cx="3077739" cy="470097"/>
          </a:xfrm>
          <a:prstGeom prst="rect">
            <a:avLst/>
          </a:prstGeom>
        </p:spPr>
        <p:txBody>
          <a:bodyPr vert="horz" lIns="94109" tIns="47055" rIns="94109" bIns="47055" rtlCol="0" anchor="b"/>
          <a:lstStyle>
            <a:lvl1pPr algn="r">
              <a:defRPr sz="1200"/>
            </a:lvl1pPr>
          </a:lstStyle>
          <a:p>
            <a:fld id="{495B48E6-E76F-4FC2-A96B-869B1A9CF4BE}" type="slidenum">
              <a:rPr lang="en-US" smtClean="0"/>
              <a:t>‹#›</a:t>
            </a:fld>
            <a:endParaRPr lang="en-US"/>
          </a:p>
        </p:txBody>
      </p:sp>
    </p:spTree>
    <p:extLst>
      <p:ext uri="{BB962C8B-B14F-4D97-AF65-F5344CB8AC3E}">
        <p14:creationId xmlns:p14="http://schemas.microsoft.com/office/powerpoint/2010/main" val="1460354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0CA68F5-5AE3-4A84-BBD4-A00BB6895B79}" type="datetime1">
              <a:rPr lang="en-US" smtClean="0"/>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48735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422490C-6AB6-46BB-A8B2-2CF6953F684A}" type="datetime1">
              <a:rPr lang="en-US" smtClean="0"/>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3873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8A0FFC3-E7D4-4601-8010-5862B4823D94}" type="datetime1">
              <a:rPr lang="en-US" smtClean="0"/>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8461722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889AD37-07BF-494E-9A29-F6F41B388301}" type="datetime1">
              <a:rPr lang="en-US" smtClean="0"/>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066150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7E409F-E985-411D-A9DD-889F03332859}" type="datetime1">
              <a:rPr lang="en-US" smtClean="0"/>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9279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A5C180-25D5-4D77-9094-853B88C9F2DE}" type="datetime1">
              <a:rPr lang="en-US" smtClean="0"/>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290604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BC7EF2-A2AB-4BEF-9FD1-8A1720771AFA}" type="datetime1">
              <a:rPr lang="en-US" smtClean="0"/>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17362054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5469CF-C330-4414-AB6C-379BDEBDD160}" type="datetime1">
              <a:rPr lang="en-US" smtClean="0"/>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0972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4D952D-EBEB-42BC-9816-ED1A324CDBEE}" type="datetime1">
              <a:rPr lang="en-US" smtClean="0"/>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570479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47F338-C65A-4A66-BDEC-02491ECDCF88}" type="datetime1">
              <a:rPr lang="en-US" smtClean="0"/>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26616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004668E-AF2D-41CF-9D02-2992A6974AB5}" type="datetime1">
              <a:rPr lang="en-US" smtClean="0"/>
              <a:t>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3162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07A2369-CBD7-4ABF-9872-75C338FE8171}" type="datetime1">
              <a:rPr lang="en-US" smtClean="0"/>
              <a:t>12/8/2023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89332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EE1955D-1F03-4E47-9444-AB6EEF589075}" type="datetime1">
              <a:rPr lang="en-US" smtClean="0"/>
              <a:t>12/8/2023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63926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4A29EC-E694-4799-BF73-2EC27612B9D7}" type="datetime1">
              <a:rPr lang="en-US" smtClean="0"/>
              <a:t>12/8/2023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20534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AB31223-6BD8-4E31-A051-48FB20B8A622}" type="datetime1">
              <a:rPr lang="en-US" smtClean="0"/>
              <a:t>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897022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A2AE227-B9EE-4D0E-9620-777343BE29AB}" type="datetime1">
              <a:rPr lang="en-US" smtClean="0"/>
              <a:t>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04986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FC3F23C-89E5-41D0-9579-2C4E842C397F}" type="datetime1">
              <a:rPr lang="en-US" smtClean="0"/>
              <a:t>12/8/2023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54830987"/>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 id="2147483793" r:id="rId12"/>
    <p:sldLayoutId id="2147483794" r:id="rId13"/>
    <p:sldLayoutId id="2147483795" r:id="rId14"/>
    <p:sldLayoutId id="2147483796" r:id="rId15"/>
    <p:sldLayoutId id="2147483797"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cummingstownship-pa.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cummingstownship-pa.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569476" y="1245169"/>
            <a:ext cx="3240349" cy="3066507"/>
          </a:xfrm>
        </p:spPr>
        <p:txBody>
          <a:bodyPr>
            <a:normAutofit/>
          </a:bodyPr>
          <a:lstStyle/>
          <a:p>
            <a:pPr>
              <a:lnSpc>
                <a:spcPct val="90000"/>
              </a:lnSpc>
            </a:pPr>
            <a:r>
              <a:rPr lang="en-US" sz="3800">
                <a:solidFill>
                  <a:schemeClr val="tx1"/>
                </a:solidFill>
              </a:rPr>
              <a:t>2024 </a:t>
            </a:r>
            <a:r>
              <a:rPr lang="en-US" sz="3800" dirty="0">
                <a:solidFill>
                  <a:schemeClr val="tx1"/>
                </a:solidFill>
              </a:rPr>
              <a:t>Budget Presentation</a:t>
            </a:r>
          </a:p>
        </p:txBody>
      </p:sp>
      <p:sp>
        <p:nvSpPr>
          <p:cNvPr id="3" name="Subtitle 2"/>
          <p:cNvSpPr>
            <a:spLocks noGrp="1"/>
          </p:cNvSpPr>
          <p:nvPr>
            <p:ph type="subTitle" idx="1"/>
          </p:nvPr>
        </p:nvSpPr>
        <p:spPr>
          <a:xfrm>
            <a:off x="6830017" y="4419854"/>
            <a:ext cx="2908788" cy="1621508"/>
          </a:xfrm>
        </p:spPr>
        <p:txBody>
          <a:bodyPr>
            <a:normAutofit/>
          </a:bodyPr>
          <a:lstStyle/>
          <a:p>
            <a:r>
              <a:rPr lang="en-US" sz="1800" dirty="0">
                <a:solidFill>
                  <a:schemeClr val="tx1"/>
                </a:solidFill>
              </a:rPr>
              <a:t>Cummings Township, PA</a:t>
            </a:r>
          </a:p>
        </p:txBody>
      </p:sp>
      <p:pic>
        <p:nvPicPr>
          <p:cNvPr id="6" name="Picture 5">
            <a:extLst>
              <a:ext uri="{FF2B5EF4-FFF2-40B4-BE49-F238E27FC236}">
                <a16:creationId xmlns:a16="http://schemas.microsoft.com/office/drawing/2014/main" id="{1A0F6223-78F0-418D-8516-37F3EF52C35D}"/>
              </a:ext>
            </a:extLst>
          </p:cNvPr>
          <p:cNvPicPr>
            <a:picLocks noChangeAspect="1"/>
          </p:cNvPicPr>
          <p:nvPr/>
        </p:nvPicPr>
        <p:blipFill>
          <a:blip r:embed="rId2"/>
          <a:stretch>
            <a:fillRect/>
          </a:stretch>
        </p:blipFill>
        <p:spPr>
          <a:xfrm>
            <a:off x="828449" y="1245169"/>
            <a:ext cx="5267552" cy="4964668"/>
          </a:xfrm>
          <a:prstGeom prst="rect">
            <a:avLst/>
          </a:prstGeom>
          <a:effectLst/>
        </p:spPr>
      </p:pic>
    </p:spTree>
    <p:extLst>
      <p:ext uri="{BB962C8B-B14F-4D97-AF65-F5344CB8AC3E}">
        <p14:creationId xmlns:p14="http://schemas.microsoft.com/office/powerpoint/2010/main" val="370056445"/>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02654"/>
            <a:ext cx="8596668" cy="1320800"/>
          </a:xfrm>
        </p:spPr>
        <p:txBody>
          <a:bodyPr>
            <a:normAutofit/>
          </a:bodyPr>
          <a:lstStyle/>
          <a:p>
            <a:r>
              <a:rPr lang="en-US" dirty="0"/>
              <a:t>2024 Cummings Township Budget - </a:t>
            </a:r>
            <a:br>
              <a:rPr lang="en-US" dirty="0"/>
            </a:br>
            <a:r>
              <a:rPr lang="en-US" dirty="0"/>
              <a:t>Overall Objectives</a:t>
            </a:r>
          </a:p>
        </p:txBody>
      </p:sp>
      <p:sp>
        <p:nvSpPr>
          <p:cNvPr id="3" name="Content Placeholder 2"/>
          <p:cNvSpPr>
            <a:spLocks noGrp="1"/>
          </p:cNvSpPr>
          <p:nvPr>
            <p:ph idx="1"/>
          </p:nvPr>
        </p:nvSpPr>
        <p:spPr>
          <a:xfrm>
            <a:off x="677334" y="1781540"/>
            <a:ext cx="8596668" cy="4773805"/>
          </a:xfrm>
        </p:spPr>
        <p:txBody>
          <a:bodyPr>
            <a:normAutofit fontScale="92500" lnSpcReduction="20000"/>
          </a:bodyPr>
          <a:lstStyle/>
          <a:p>
            <a:r>
              <a:rPr lang="en-US" dirty="0"/>
              <a:t>The 2024 budget helps us meet our responsibilities as described in the PA Second Class Township Code with respect to public safety and road maintenance plus enhancing quality of life for Cummings Township residents, taxpayers and visitors.  The uses of monies spent from 2019 through 2023 and budgeted to be spent in 2024 support meeting these objectives.</a:t>
            </a:r>
          </a:p>
          <a:p>
            <a:r>
              <a:rPr lang="en-US" dirty="0"/>
              <a:t>We remain committed to doing the following:</a:t>
            </a:r>
          </a:p>
          <a:p>
            <a:pPr lvl="1"/>
            <a:r>
              <a:rPr lang="en-US" dirty="0"/>
              <a:t>Doing our own roads maintenance to improve road quality for our residents and property owners and do it </a:t>
            </a:r>
            <a:r>
              <a:rPr lang="en-US" b="1" dirty="0"/>
              <a:t>at a lower cost and with more consistent quality and timely work completion </a:t>
            </a:r>
            <a:r>
              <a:rPr lang="en-US" dirty="0"/>
              <a:t>compared to use of outside contractors</a:t>
            </a:r>
          </a:p>
          <a:p>
            <a:pPr lvl="1"/>
            <a:r>
              <a:rPr lang="en-US" dirty="0"/>
              <a:t>Supporting the ongoing activities and planned growth of the Waterville Volunteer Fire Company working cooperatively with the Fire Company to do so</a:t>
            </a:r>
          </a:p>
          <a:p>
            <a:pPr lvl="1"/>
            <a:r>
              <a:rPr lang="en-US" dirty="0"/>
              <a:t>Supporting our Emergency Management Coordinator and increasing our capabilities in this important area</a:t>
            </a:r>
          </a:p>
          <a:p>
            <a:pPr lvl="1"/>
            <a:r>
              <a:rPr lang="en-US" dirty="0"/>
              <a:t>Continuing to improve the park in Waterville for use and enjoyment by citizens of all ages and look for other opportunities to enhance recreation in Cummings Township</a:t>
            </a:r>
          </a:p>
          <a:p>
            <a:pPr lvl="1"/>
            <a:r>
              <a:rPr lang="en-US" dirty="0"/>
              <a:t>Improving overall communication and awareness of activities and events for residents and guests using </a:t>
            </a:r>
            <a:r>
              <a:rPr lang="en-US" dirty="0">
                <a:solidFill>
                  <a:srgbClr val="FF0000"/>
                </a:solidFill>
                <a:hlinkClick r:id="rId2">
                  <a:extLst>
                    <a:ext uri="{A12FA001-AC4F-418D-AE19-62706E023703}">
                      <ahyp:hlinkClr xmlns:ahyp="http://schemas.microsoft.com/office/drawing/2018/hyperlinkcolor" val="tx"/>
                    </a:ext>
                  </a:extLst>
                </a:hlinkClick>
              </a:rPr>
              <a:t>www.cummingstownship-pa.com</a:t>
            </a:r>
            <a:r>
              <a:rPr lang="en-US" dirty="0">
                <a:solidFill>
                  <a:srgbClr val="FF0000"/>
                </a:solidFill>
              </a:rPr>
              <a:t> </a:t>
            </a:r>
            <a:r>
              <a:rPr lang="en-US" dirty="0"/>
              <a:t>our fully functional township website</a:t>
            </a:r>
          </a:p>
          <a:p>
            <a:pPr lvl="1"/>
            <a:r>
              <a:rPr lang="en-US" dirty="0"/>
              <a:t>Supporting other activities that enhance public safety, roads and quality of life via targeted donations</a:t>
            </a:r>
          </a:p>
          <a:p>
            <a:pPr lvl="1"/>
            <a:endParaRPr lang="en-US" dirty="0"/>
          </a:p>
          <a:p>
            <a:pPr lvl="1"/>
            <a:endParaRPr lang="en-US" dirty="0"/>
          </a:p>
        </p:txBody>
      </p:sp>
      <p:sp>
        <p:nvSpPr>
          <p:cNvPr id="4" name="Slide Number Placeholder 3"/>
          <p:cNvSpPr>
            <a:spLocks noGrp="1"/>
          </p:cNvSpPr>
          <p:nvPr>
            <p:ph type="sldNum" sz="quarter" idx="12"/>
          </p:nvPr>
        </p:nvSpPr>
        <p:spPr/>
        <p:txBody>
          <a:bodyPr/>
          <a:lstStyle/>
          <a:p>
            <a:fld id="{519954A3-9DFD-4C44-94BA-B95130A3BA1C}" type="slidenum">
              <a:rPr lang="en-US" smtClean="0"/>
              <a:t>2</a:t>
            </a:fld>
            <a:endParaRPr lang="en-US" dirty="0"/>
          </a:p>
        </p:txBody>
      </p:sp>
    </p:spTree>
    <p:extLst>
      <p:ext uri="{BB962C8B-B14F-4D97-AF65-F5344CB8AC3E}">
        <p14:creationId xmlns:p14="http://schemas.microsoft.com/office/powerpoint/2010/main" val="4175450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34392"/>
            <a:ext cx="8596668" cy="755561"/>
          </a:xfrm>
        </p:spPr>
        <p:txBody>
          <a:bodyPr>
            <a:normAutofit/>
          </a:bodyPr>
          <a:lstStyle/>
          <a:p>
            <a:r>
              <a:rPr lang="en-US" dirty="0"/>
              <a:t>2023 Key Accomplishments</a:t>
            </a:r>
          </a:p>
        </p:txBody>
      </p:sp>
      <p:sp>
        <p:nvSpPr>
          <p:cNvPr id="3" name="Content Placeholder 2"/>
          <p:cNvSpPr>
            <a:spLocks noGrp="1"/>
          </p:cNvSpPr>
          <p:nvPr>
            <p:ph idx="1"/>
          </p:nvPr>
        </p:nvSpPr>
        <p:spPr>
          <a:xfrm>
            <a:off x="677334" y="1184106"/>
            <a:ext cx="8596668" cy="5339502"/>
          </a:xfrm>
        </p:spPr>
        <p:txBody>
          <a:bodyPr>
            <a:normAutofit/>
          </a:bodyPr>
          <a:lstStyle/>
          <a:p>
            <a:r>
              <a:rPr lang="en-US" dirty="0"/>
              <a:t>Public Safety - Continued our relationships with the now Lycoming Regional Police Department, Jersey Shore Area EMS and Lock Haven EMS </a:t>
            </a:r>
            <a:r>
              <a:rPr lang="en-US" sz="1500" dirty="0"/>
              <a:t>(see our website for more details)</a:t>
            </a:r>
          </a:p>
          <a:p>
            <a:r>
              <a:rPr lang="en-US" dirty="0"/>
              <a:t>Used Act 13 Impact Fees and Liquid Fuels funds for:</a:t>
            </a:r>
          </a:p>
          <a:p>
            <a:pPr lvl="1"/>
            <a:r>
              <a:rPr lang="en-US" dirty="0"/>
              <a:t>Continued maintenance and road quality for Dam Run Road – this is </a:t>
            </a:r>
            <a:r>
              <a:rPr lang="en-US" b="1" u="sng" dirty="0"/>
              <a:t>our primary emergency outlet</a:t>
            </a:r>
            <a:r>
              <a:rPr lang="en-US" b="1" dirty="0"/>
              <a:t> </a:t>
            </a:r>
            <a:r>
              <a:rPr lang="en-US" dirty="0"/>
              <a:t>to and from Waterville and the Pine Creek Valley above it in the event of a RT 44 road closure</a:t>
            </a:r>
          </a:p>
          <a:p>
            <a:pPr lvl="1"/>
            <a:r>
              <a:rPr lang="en-US" dirty="0"/>
              <a:t>Completed the assumption of road maintenance responsibility for West Drive and made improvements to it</a:t>
            </a:r>
          </a:p>
          <a:p>
            <a:pPr lvl="1"/>
            <a:r>
              <a:rPr lang="en-US" dirty="0"/>
              <a:t>Continued our strong cooperation with and support of the Waterville Volunteer Fire Company</a:t>
            </a:r>
          </a:p>
          <a:p>
            <a:pPr lvl="1"/>
            <a:r>
              <a:rPr lang="en-US" dirty="0"/>
              <a:t>Continued to fund improvements to the public park in Waterville to improve recreational use quality (key 2023 improvements were the addition of a CXT chemical toilet in cooperation with the DCNR)</a:t>
            </a:r>
          </a:p>
          <a:p>
            <a:r>
              <a:rPr lang="en-US" dirty="0"/>
              <a:t>Continued working with PennDOT, Lycoming County and the Pine Creek Valley Council of Governments (COG) to prioritize much needed road maintenance on </a:t>
            </a:r>
            <a:r>
              <a:rPr lang="en-US" dirty="0" err="1"/>
              <a:t>Rts</a:t>
            </a:r>
            <a:r>
              <a:rPr lang="en-US" dirty="0"/>
              <a:t>. 44 and 4001</a:t>
            </a:r>
          </a:p>
        </p:txBody>
      </p:sp>
      <p:sp>
        <p:nvSpPr>
          <p:cNvPr id="4" name="Slide Number Placeholder 3"/>
          <p:cNvSpPr>
            <a:spLocks noGrp="1"/>
          </p:cNvSpPr>
          <p:nvPr>
            <p:ph type="sldNum" sz="quarter" idx="12"/>
          </p:nvPr>
        </p:nvSpPr>
        <p:spPr/>
        <p:txBody>
          <a:bodyPr/>
          <a:lstStyle/>
          <a:p>
            <a:fld id="{519954A3-9DFD-4C44-94BA-B95130A3BA1C}" type="slidenum">
              <a:rPr lang="en-US" smtClean="0"/>
              <a:t>3</a:t>
            </a:fld>
            <a:endParaRPr lang="en-US" dirty="0"/>
          </a:p>
        </p:txBody>
      </p:sp>
    </p:spTree>
    <p:extLst>
      <p:ext uri="{BB962C8B-B14F-4D97-AF65-F5344CB8AC3E}">
        <p14:creationId xmlns:p14="http://schemas.microsoft.com/office/powerpoint/2010/main" val="152607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43467" y="816638"/>
            <a:ext cx="3367359" cy="5224724"/>
          </a:xfrm>
        </p:spPr>
        <p:txBody>
          <a:bodyPr anchor="ctr">
            <a:normAutofit/>
          </a:bodyPr>
          <a:lstStyle/>
          <a:p>
            <a:pPr>
              <a:lnSpc>
                <a:spcPct val="90000"/>
              </a:lnSpc>
            </a:pPr>
            <a:r>
              <a:rPr lang="en-US" dirty="0"/>
              <a:t>Cummings Township 2024 Budget Summary </a:t>
            </a:r>
            <a:br>
              <a:rPr lang="en-US" dirty="0"/>
            </a:br>
            <a:br>
              <a:rPr lang="en-US" dirty="0"/>
            </a:br>
            <a:r>
              <a:rPr lang="en-US" sz="1800" dirty="0"/>
              <a:t>(see the Budget Summary attachment for more detail)</a:t>
            </a:r>
          </a:p>
        </p:txBody>
      </p:sp>
      <p:sp>
        <p:nvSpPr>
          <p:cNvPr id="4" name="Slide Number Placeholder 3"/>
          <p:cNvSpPr>
            <a:spLocks noGrp="1"/>
          </p:cNvSpPr>
          <p:nvPr>
            <p:ph type="sldNum" sz="quarter" idx="12"/>
          </p:nvPr>
        </p:nvSpPr>
        <p:spPr>
          <a:xfrm>
            <a:off x="8590663" y="6041362"/>
            <a:ext cx="683339" cy="365125"/>
          </a:xfrm>
        </p:spPr>
        <p:txBody>
          <a:bodyPr>
            <a:normAutofit/>
          </a:bodyPr>
          <a:lstStyle/>
          <a:p>
            <a:pPr>
              <a:spcAft>
                <a:spcPts val="600"/>
              </a:spcAft>
            </a:pPr>
            <a:fld id="{519954A3-9DFD-4C44-94BA-B95130A3BA1C}" type="slidenum">
              <a:rPr lang="en-US"/>
              <a:pPr>
                <a:spcAft>
                  <a:spcPts val="600"/>
                </a:spcAft>
              </a:pPr>
              <a:t>4</a:t>
            </a:fld>
            <a:endParaRPr lang="en-US"/>
          </a:p>
        </p:txBody>
      </p:sp>
      <p:sp>
        <p:nvSpPr>
          <p:cNvPr id="3" name="Content Placeholder 2"/>
          <p:cNvSpPr>
            <a:spLocks noGrp="1"/>
          </p:cNvSpPr>
          <p:nvPr>
            <p:ph idx="1"/>
          </p:nvPr>
        </p:nvSpPr>
        <p:spPr>
          <a:xfrm>
            <a:off x="4654295" y="816638"/>
            <a:ext cx="5164408" cy="5224724"/>
          </a:xfrm>
        </p:spPr>
        <p:txBody>
          <a:bodyPr anchor="ctr">
            <a:normAutofit/>
          </a:bodyPr>
          <a:lstStyle/>
          <a:p>
            <a:pPr>
              <a:lnSpc>
                <a:spcPct val="90000"/>
              </a:lnSpc>
            </a:pPr>
            <a:r>
              <a:rPr lang="en-US" sz="1400" b="1" dirty="0"/>
              <a:t>Assets and Revenues (Total available for use)</a:t>
            </a:r>
          </a:p>
          <a:p>
            <a:pPr lvl="1">
              <a:lnSpc>
                <a:spcPct val="90000"/>
              </a:lnSpc>
            </a:pPr>
            <a:r>
              <a:rPr lang="en-US" sz="1400" b="1" dirty="0"/>
              <a:t>$3,072,777		Projected Assets on 1/1/2024 </a:t>
            </a:r>
          </a:p>
          <a:p>
            <a:pPr lvl="1">
              <a:lnSpc>
                <a:spcPct val="90000"/>
              </a:lnSpc>
            </a:pPr>
            <a:r>
              <a:rPr lang="en-US" sz="1400" b="1" u="sng" dirty="0"/>
              <a:t>   $754,457	</a:t>
            </a:r>
            <a:r>
              <a:rPr lang="en-US" sz="1400" b="1" dirty="0"/>
              <a:t>	Projected 2024 Revenues</a:t>
            </a:r>
          </a:p>
          <a:p>
            <a:pPr lvl="1">
              <a:lnSpc>
                <a:spcPct val="90000"/>
              </a:lnSpc>
            </a:pPr>
            <a:r>
              <a:rPr lang="en-US" sz="1400" b="1" dirty="0"/>
              <a:t>$3,827,234		2024 Total Assets and 					Revenues</a:t>
            </a:r>
          </a:p>
          <a:p>
            <a:pPr>
              <a:lnSpc>
                <a:spcPct val="90000"/>
              </a:lnSpc>
            </a:pPr>
            <a:r>
              <a:rPr lang="en-US" sz="1400" b="1" dirty="0"/>
              <a:t>Expenditures including Capital Expenditure Reserves 					(2024 planned expenses)</a:t>
            </a:r>
          </a:p>
          <a:p>
            <a:pPr lvl="1">
              <a:lnSpc>
                <a:spcPct val="90000"/>
              </a:lnSpc>
            </a:pPr>
            <a:r>
              <a:rPr lang="en-US" sz="1400" b="1" dirty="0"/>
              <a:t>  $270,619		Projected expenses </a:t>
            </a:r>
          </a:p>
          <a:p>
            <a:pPr lvl="1">
              <a:lnSpc>
                <a:spcPct val="90000"/>
              </a:lnSpc>
            </a:pPr>
            <a:r>
              <a:rPr lang="en-US" sz="1400" b="1" u="sng" dirty="0"/>
              <a:t>  $343,550	</a:t>
            </a:r>
            <a:r>
              <a:rPr lang="en-US" sz="1400" b="1" dirty="0"/>
              <a:t>	Reserves set aside for      					Capital Expenditures</a:t>
            </a:r>
          </a:p>
          <a:p>
            <a:pPr lvl="1">
              <a:lnSpc>
                <a:spcPct val="90000"/>
              </a:lnSpc>
            </a:pPr>
            <a:r>
              <a:rPr lang="en-US" sz="1400" b="1" dirty="0"/>
              <a:t>  $614,169		2024 Total Expenditures</a:t>
            </a:r>
          </a:p>
          <a:p>
            <a:pPr>
              <a:lnSpc>
                <a:spcPct val="90000"/>
              </a:lnSpc>
            </a:pPr>
            <a:r>
              <a:rPr lang="en-US" sz="1400" b="1" dirty="0"/>
              <a:t>Reconciled Assets and Revenues and Expenditures</a:t>
            </a:r>
          </a:p>
          <a:p>
            <a:pPr lvl="1">
              <a:lnSpc>
                <a:spcPct val="90000"/>
              </a:lnSpc>
            </a:pPr>
            <a:r>
              <a:rPr lang="en-US" sz="1400" b="1" dirty="0"/>
              <a:t>$3,827,234		2024 Total Assets and Revenues</a:t>
            </a:r>
          </a:p>
          <a:p>
            <a:pPr lvl="1">
              <a:lnSpc>
                <a:spcPct val="90000"/>
              </a:lnSpc>
            </a:pPr>
            <a:r>
              <a:rPr lang="en-US" sz="1400" b="1" u="sng" dirty="0"/>
              <a:t>   $614,169	</a:t>
            </a:r>
            <a:r>
              <a:rPr lang="en-US" sz="1400" b="1" dirty="0"/>
              <a:t>	2024 Total Appropriated for 				Expenditures</a:t>
            </a:r>
          </a:p>
          <a:p>
            <a:pPr lvl="1">
              <a:lnSpc>
                <a:spcPct val="90000"/>
              </a:lnSpc>
            </a:pPr>
            <a:r>
              <a:rPr lang="en-US" sz="1400" b="1" dirty="0"/>
              <a:t>$3,213,065		2024 Unappropriated Funds 				(projected ending position)</a:t>
            </a:r>
          </a:p>
          <a:p>
            <a:pPr>
              <a:lnSpc>
                <a:spcPct val="90000"/>
              </a:lnSpc>
            </a:pPr>
            <a:endParaRPr lang="en-US" sz="1400" dirty="0"/>
          </a:p>
        </p:txBody>
      </p:sp>
    </p:spTree>
    <p:extLst>
      <p:ext uri="{BB962C8B-B14F-4D97-AF65-F5344CB8AC3E}">
        <p14:creationId xmlns:p14="http://schemas.microsoft.com/office/powerpoint/2010/main" val="1155854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Sources and Uses of Funds in the 2024 Cummings Township Budget</a:t>
            </a:r>
          </a:p>
        </p:txBody>
      </p:sp>
      <p:sp>
        <p:nvSpPr>
          <p:cNvPr id="3" name="Content Placeholder 2"/>
          <p:cNvSpPr>
            <a:spLocks noGrp="1"/>
          </p:cNvSpPr>
          <p:nvPr>
            <p:ph idx="1"/>
          </p:nvPr>
        </p:nvSpPr>
        <p:spPr>
          <a:xfrm>
            <a:off x="677334" y="1930400"/>
            <a:ext cx="8596668" cy="4290096"/>
          </a:xfrm>
        </p:spPr>
        <p:txBody>
          <a:bodyPr>
            <a:normAutofit fontScale="92500" lnSpcReduction="20000"/>
          </a:bodyPr>
          <a:lstStyle/>
          <a:p>
            <a:r>
              <a:rPr lang="en-US" dirty="0"/>
              <a:t>Our township income and expenses come from 3 different funds – each has different sources and uses of monies  </a:t>
            </a:r>
          </a:p>
          <a:p>
            <a:r>
              <a:rPr lang="en-US" dirty="0"/>
              <a:t>These 3 funds are combined in our Budget documents but pages 6 – 8 of this presentation give detail on where monies are planned to be spent in 2024</a:t>
            </a:r>
          </a:p>
          <a:p>
            <a:r>
              <a:rPr lang="en-US" dirty="0"/>
              <a:t>General Fund </a:t>
            </a:r>
          </a:p>
          <a:p>
            <a:pPr lvl="1"/>
            <a:r>
              <a:rPr lang="en-US" dirty="0"/>
              <a:t>General income and expenses of the township.  For example: </a:t>
            </a:r>
          </a:p>
          <a:p>
            <a:pPr lvl="2"/>
            <a:r>
              <a:rPr lang="en-US" dirty="0"/>
              <a:t>Income - tax and fee revenues</a:t>
            </a:r>
          </a:p>
          <a:p>
            <a:pPr lvl="2"/>
            <a:r>
              <a:rPr lang="en-US" dirty="0"/>
              <a:t>Expenses – most salaries and payroll taxes, insurances, utilities, building and park maintenance</a:t>
            </a:r>
          </a:p>
          <a:p>
            <a:r>
              <a:rPr lang="en-US" dirty="0"/>
              <a:t>Liquid Fuels Fund </a:t>
            </a:r>
          </a:p>
          <a:p>
            <a:pPr lvl="1"/>
            <a:r>
              <a:rPr lang="en-US" dirty="0"/>
              <a:t>Income received from the State of PA and Lycoming County to be used for maintenance of roads dedicated to the township (for example Dam Run Road maintenance)</a:t>
            </a:r>
          </a:p>
          <a:p>
            <a:r>
              <a:rPr lang="en-US" dirty="0"/>
              <a:t>Act 13 Fund </a:t>
            </a:r>
          </a:p>
          <a:p>
            <a:pPr lvl="1"/>
            <a:r>
              <a:rPr lang="en-US" dirty="0"/>
              <a:t>Income received from the State of PA under the Act 13 Impact Fee legislation that can be used or reserved for defined expenses such as roads, emergency management, parks and recreation, water and sewage and public safety</a:t>
            </a:r>
          </a:p>
        </p:txBody>
      </p:sp>
      <p:sp>
        <p:nvSpPr>
          <p:cNvPr id="4" name="Slide Number Placeholder 3"/>
          <p:cNvSpPr>
            <a:spLocks noGrp="1"/>
          </p:cNvSpPr>
          <p:nvPr>
            <p:ph type="sldNum" sz="quarter" idx="12"/>
          </p:nvPr>
        </p:nvSpPr>
        <p:spPr/>
        <p:txBody>
          <a:bodyPr/>
          <a:lstStyle/>
          <a:p>
            <a:fld id="{519954A3-9DFD-4C44-94BA-B95130A3BA1C}" type="slidenum">
              <a:rPr lang="en-US" smtClean="0"/>
              <a:t>5</a:t>
            </a:fld>
            <a:endParaRPr lang="en-US" dirty="0"/>
          </a:p>
        </p:txBody>
      </p:sp>
    </p:spTree>
    <p:extLst>
      <p:ext uri="{BB962C8B-B14F-4D97-AF65-F5344CB8AC3E}">
        <p14:creationId xmlns:p14="http://schemas.microsoft.com/office/powerpoint/2010/main" val="2965015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858593"/>
          </a:xfrm>
        </p:spPr>
        <p:txBody>
          <a:bodyPr/>
          <a:lstStyle/>
          <a:p>
            <a:r>
              <a:rPr lang="en-US" dirty="0"/>
              <a:t>General Fund - 2024 Goals</a:t>
            </a:r>
          </a:p>
        </p:txBody>
      </p:sp>
      <p:sp>
        <p:nvSpPr>
          <p:cNvPr id="3" name="Content Placeholder 2"/>
          <p:cNvSpPr>
            <a:spLocks noGrp="1"/>
          </p:cNvSpPr>
          <p:nvPr>
            <p:ph idx="1"/>
          </p:nvPr>
        </p:nvSpPr>
        <p:spPr>
          <a:xfrm>
            <a:off x="677334" y="1880314"/>
            <a:ext cx="8596668" cy="4610636"/>
          </a:xfrm>
        </p:spPr>
        <p:txBody>
          <a:bodyPr>
            <a:normAutofit/>
          </a:bodyPr>
          <a:lstStyle/>
          <a:p>
            <a:r>
              <a:rPr lang="en-US" dirty="0"/>
              <a:t>Continue to pay day-to-day Township expenses that are not paid out of the Liquid Fuels and Act 13 Funds</a:t>
            </a:r>
          </a:p>
          <a:p>
            <a:r>
              <a:rPr lang="en-US" dirty="0"/>
              <a:t>We have adopted a Zoning Ordinance that is better suited to our Cummings Township land uses and needs and is easier to understand and use by all parties.  We are continuing to modify it to reflect changing conditions. Hoy Inspections LLC is our contractor for zoning administration and building inspections, IPMC enforcement and Floodplain Administration.</a:t>
            </a:r>
          </a:p>
          <a:p>
            <a:r>
              <a:rPr lang="en-US" dirty="0"/>
              <a:t>We will continue to maintain and improve our Cummings Township website </a:t>
            </a:r>
            <a:r>
              <a:rPr lang="en-US" dirty="0">
                <a:solidFill>
                  <a:srgbClr val="FF0000"/>
                </a:solidFill>
                <a:hlinkClick r:id="rId2">
                  <a:extLst>
                    <a:ext uri="{A12FA001-AC4F-418D-AE19-62706E023703}">
                      <ahyp:hlinkClr xmlns:ahyp="http://schemas.microsoft.com/office/drawing/2018/hyperlinkcolor" val="tx"/>
                    </a:ext>
                  </a:extLst>
                </a:hlinkClick>
              </a:rPr>
              <a:t>www.cummingstownship-pa.com</a:t>
            </a:r>
            <a:r>
              <a:rPr lang="en-US" dirty="0"/>
              <a:t> to let us better communicate with and inform township residents and guests about issues such as government meetings, minutes and ordinances, recreation and tourism planning information, special events and much more</a:t>
            </a:r>
          </a:p>
          <a:p>
            <a:pPr lvl="1"/>
            <a:r>
              <a:rPr lang="en-US" dirty="0"/>
              <a:t>Efforts will continue to promote use of the website to township and area residents and visitors</a:t>
            </a:r>
          </a:p>
          <a:p>
            <a:pPr lvl="1"/>
            <a:endParaRPr lang="en-US" dirty="0"/>
          </a:p>
        </p:txBody>
      </p:sp>
      <p:sp>
        <p:nvSpPr>
          <p:cNvPr id="4" name="Slide Number Placeholder 3"/>
          <p:cNvSpPr>
            <a:spLocks noGrp="1"/>
          </p:cNvSpPr>
          <p:nvPr>
            <p:ph type="sldNum" sz="quarter" idx="12"/>
          </p:nvPr>
        </p:nvSpPr>
        <p:spPr/>
        <p:txBody>
          <a:bodyPr/>
          <a:lstStyle/>
          <a:p>
            <a:fld id="{519954A3-9DFD-4C44-94BA-B95130A3BA1C}" type="slidenum">
              <a:rPr lang="en-US" smtClean="0"/>
              <a:t>6</a:t>
            </a:fld>
            <a:endParaRPr lang="en-US" dirty="0"/>
          </a:p>
        </p:txBody>
      </p:sp>
    </p:spTree>
    <p:extLst>
      <p:ext uri="{BB962C8B-B14F-4D97-AF65-F5344CB8AC3E}">
        <p14:creationId xmlns:p14="http://schemas.microsoft.com/office/powerpoint/2010/main" val="327831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8891669" cy="871470"/>
          </a:xfrm>
        </p:spPr>
        <p:txBody>
          <a:bodyPr/>
          <a:lstStyle/>
          <a:p>
            <a:r>
              <a:rPr lang="en-US" dirty="0"/>
              <a:t>Liquid Fuels Fund - 2024 Goals</a:t>
            </a:r>
          </a:p>
        </p:txBody>
      </p:sp>
      <p:sp>
        <p:nvSpPr>
          <p:cNvPr id="3" name="Content Placeholder 2"/>
          <p:cNvSpPr>
            <a:spLocks noGrp="1"/>
          </p:cNvSpPr>
          <p:nvPr>
            <p:ph idx="1"/>
          </p:nvPr>
        </p:nvSpPr>
        <p:spPr>
          <a:xfrm>
            <a:off x="677334" y="1967606"/>
            <a:ext cx="8596668" cy="4110962"/>
          </a:xfrm>
        </p:spPr>
        <p:txBody>
          <a:bodyPr/>
          <a:lstStyle/>
          <a:p>
            <a:r>
              <a:rPr lang="en-US" dirty="0"/>
              <a:t>Continue to maintain Dam Run Road and other qualifying Township roads</a:t>
            </a:r>
          </a:p>
          <a:p>
            <a:pPr lvl="1"/>
            <a:r>
              <a:rPr lang="en-US" dirty="0"/>
              <a:t>Road expenses including materials and labor will be split between the Liquid Fuels and Act 13 Funds as appropriate</a:t>
            </a:r>
          </a:p>
          <a:p>
            <a:pPr lvl="1"/>
            <a:r>
              <a:rPr lang="en-US" dirty="0"/>
              <a:t>We will use Act 13 funds for higher cost, longer term improvements and other non-recurring road related expenses for roadways</a:t>
            </a:r>
          </a:p>
          <a:p>
            <a:pPr lvl="1"/>
            <a:r>
              <a:rPr lang="en-US" u="sng" dirty="0"/>
              <a:t>Note</a:t>
            </a:r>
            <a:r>
              <a:rPr lang="en-US" dirty="0"/>
              <a:t>: The continuing positive impact of receiving Act 13 funds has allowed us to significantly conserve our Liquid Fuels funds for future use</a:t>
            </a:r>
          </a:p>
          <a:p>
            <a:pPr marL="0" indent="0">
              <a:buNone/>
            </a:pPr>
            <a:endParaRPr lang="en-US" dirty="0"/>
          </a:p>
        </p:txBody>
      </p:sp>
      <p:sp>
        <p:nvSpPr>
          <p:cNvPr id="4" name="Slide Number Placeholder 3"/>
          <p:cNvSpPr>
            <a:spLocks noGrp="1"/>
          </p:cNvSpPr>
          <p:nvPr>
            <p:ph type="sldNum" sz="quarter" idx="12"/>
          </p:nvPr>
        </p:nvSpPr>
        <p:spPr/>
        <p:txBody>
          <a:bodyPr/>
          <a:lstStyle/>
          <a:p>
            <a:fld id="{519954A3-9DFD-4C44-94BA-B95130A3BA1C}" type="slidenum">
              <a:rPr lang="en-US" smtClean="0"/>
              <a:t>7</a:t>
            </a:fld>
            <a:endParaRPr lang="en-US" dirty="0"/>
          </a:p>
        </p:txBody>
      </p:sp>
    </p:spTree>
    <p:extLst>
      <p:ext uri="{BB962C8B-B14F-4D97-AF65-F5344CB8AC3E}">
        <p14:creationId xmlns:p14="http://schemas.microsoft.com/office/powerpoint/2010/main" val="250186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79741"/>
            <a:ext cx="8596668" cy="862883"/>
          </a:xfrm>
        </p:spPr>
        <p:txBody>
          <a:bodyPr>
            <a:normAutofit/>
          </a:bodyPr>
          <a:lstStyle/>
          <a:p>
            <a:r>
              <a:rPr lang="en-US" dirty="0"/>
              <a:t>Act 13 Fund - 2024 Goals</a:t>
            </a:r>
          </a:p>
        </p:txBody>
      </p:sp>
      <p:sp>
        <p:nvSpPr>
          <p:cNvPr id="3" name="Content Placeholder 2"/>
          <p:cNvSpPr>
            <a:spLocks noGrp="1"/>
          </p:cNvSpPr>
          <p:nvPr>
            <p:ph idx="1"/>
          </p:nvPr>
        </p:nvSpPr>
        <p:spPr>
          <a:xfrm>
            <a:off x="677334" y="1333776"/>
            <a:ext cx="8596668" cy="4997003"/>
          </a:xfrm>
        </p:spPr>
        <p:txBody>
          <a:bodyPr>
            <a:normAutofit fontScale="70000" lnSpcReduction="20000"/>
          </a:bodyPr>
          <a:lstStyle/>
          <a:p>
            <a:pPr marL="0" indent="0">
              <a:buNone/>
            </a:pPr>
            <a:r>
              <a:rPr lang="en-US" sz="2000" b="1" dirty="0"/>
              <a:t>Our overall long term objective for Act 13 funds is to spend no more than we take in each year reserving funds already on deposit for emergency and other special uses</a:t>
            </a:r>
          </a:p>
          <a:p>
            <a:r>
              <a:rPr lang="en-US" sz="2000" dirty="0"/>
              <a:t>Funding as needed for maintenance and improvements on Dam Run Road and other Township roads (We are continuing to work with our Township Engineer, Lycoming County, LTAP and the Soil Conservation District on a long range 5 phase project to optimize Dam Run Road for future maintenance and emergency use.)</a:t>
            </a:r>
          </a:p>
          <a:p>
            <a:pPr lvl="1"/>
            <a:r>
              <a:rPr lang="en-US" sz="1700" dirty="0"/>
              <a:t>Dam Run Road is our emergency “safety valve” access to Waterville and above   </a:t>
            </a:r>
          </a:p>
          <a:p>
            <a:pPr lvl="1"/>
            <a:r>
              <a:rPr lang="en-US" sz="1700" dirty="0"/>
              <a:t>This includes all expenses such as labor and materials and will be split as appropriate between the Act 13 and Liquid Fuels Funds</a:t>
            </a:r>
          </a:p>
          <a:p>
            <a:r>
              <a:rPr lang="en-US" sz="2000" dirty="0"/>
              <a:t>Based on satisfactory results from our 2021 - 2023 experience we are budgeting for the continuation of our police services contract with the Lycoming Regional Police Department for 2 additional years at a fixed price of $25,000 per year</a:t>
            </a:r>
          </a:p>
          <a:p>
            <a:r>
              <a:rPr lang="en-US" sz="2000" dirty="0"/>
              <a:t>Funds have been budgeted and set aside in reserve for the following specific uses:</a:t>
            </a:r>
          </a:p>
          <a:p>
            <a:pPr lvl="1"/>
            <a:r>
              <a:rPr lang="en-US" sz="1700" dirty="0"/>
              <a:t>$141,000</a:t>
            </a:r>
            <a:r>
              <a:rPr lang="en-US" sz="1700" dirty="0">
                <a:solidFill>
                  <a:srgbClr val="FF0000"/>
                </a:solidFill>
              </a:rPr>
              <a:t>* </a:t>
            </a:r>
            <a:r>
              <a:rPr lang="en-US" sz="1700" dirty="0">
                <a:solidFill>
                  <a:schemeClr val="bg2">
                    <a:lumMod val="25000"/>
                  </a:schemeClr>
                </a:solidFill>
              </a:rPr>
              <a:t>to support the Fire Company and EMS Office Technology</a:t>
            </a:r>
          </a:p>
          <a:p>
            <a:pPr lvl="1"/>
            <a:r>
              <a:rPr lang="en-US" sz="1700" dirty="0">
                <a:solidFill>
                  <a:schemeClr val="bg2">
                    <a:lumMod val="25000"/>
                  </a:schemeClr>
                </a:solidFill>
              </a:rPr>
              <a:t>$115,000 for improvements to Dam Run Road (new culvert) and Ramsey Drive (new tar and chip coat)</a:t>
            </a:r>
          </a:p>
          <a:p>
            <a:pPr lvl="1"/>
            <a:r>
              <a:rPr lang="en-US" sz="1700" dirty="0"/>
              <a:t>$40,000 for improvements in the Waterville Public Park (pickleball court improvements)</a:t>
            </a:r>
          </a:p>
          <a:p>
            <a:pPr lvl="1"/>
            <a:r>
              <a:rPr lang="en-US" sz="1700" dirty="0"/>
              <a:t>$37,000 for miscellaneous improvements at the EMS/Township Building</a:t>
            </a:r>
          </a:p>
          <a:p>
            <a:pPr lvl="1"/>
            <a:r>
              <a:rPr lang="en-US" sz="1700" dirty="0"/>
              <a:t>$11,550 for donations that will enhance public safety </a:t>
            </a:r>
          </a:p>
          <a:p>
            <a:pPr lvl="2"/>
            <a:r>
              <a:rPr lang="en-US" sz="1600" dirty="0"/>
              <a:t>$10,500 to Jersey Shore Area EMS and $1,050 to Lock Haven EMS (</a:t>
            </a:r>
            <a:r>
              <a:rPr lang="en-US" sz="1600" b="1" u="sng" dirty="0"/>
              <a:t>each Cummings Township resident household</a:t>
            </a:r>
            <a:r>
              <a:rPr lang="en-US" sz="1600" b="1" dirty="0"/>
              <a:t> will get a free membership</a:t>
            </a:r>
            <a:r>
              <a:rPr lang="en-US" sz="1600" dirty="0"/>
              <a:t>)</a:t>
            </a:r>
          </a:p>
          <a:p>
            <a:pPr marL="0" indent="0">
              <a:buNone/>
            </a:pPr>
            <a:r>
              <a:rPr lang="en-US" sz="1600" dirty="0">
                <a:solidFill>
                  <a:srgbClr val="FF0000"/>
                </a:solidFill>
              </a:rPr>
              <a:t>* Includes spending for one time and/or non-recurring expense items</a:t>
            </a:r>
          </a:p>
          <a:p>
            <a:pPr marL="0" indent="0">
              <a:buNone/>
            </a:pPr>
            <a:endParaRPr lang="en-US" sz="1600" dirty="0"/>
          </a:p>
          <a:p>
            <a:endParaRPr lang="en-US" dirty="0"/>
          </a:p>
        </p:txBody>
      </p:sp>
      <p:sp>
        <p:nvSpPr>
          <p:cNvPr id="4" name="Slide Number Placeholder 3"/>
          <p:cNvSpPr>
            <a:spLocks noGrp="1"/>
          </p:cNvSpPr>
          <p:nvPr>
            <p:ph type="sldNum" sz="quarter" idx="12"/>
          </p:nvPr>
        </p:nvSpPr>
        <p:spPr/>
        <p:txBody>
          <a:bodyPr/>
          <a:lstStyle/>
          <a:p>
            <a:fld id="{519954A3-9DFD-4C44-94BA-B95130A3BA1C}" type="slidenum">
              <a:rPr lang="en-US" smtClean="0"/>
              <a:t>8</a:t>
            </a:fld>
            <a:endParaRPr lang="en-US" dirty="0"/>
          </a:p>
        </p:txBody>
      </p:sp>
    </p:spTree>
    <p:extLst>
      <p:ext uri="{BB962C8B-B14F-4D97-AF65-F5344CB8AC3E}">
        <p14:creationId xmlns:p14="http://schemas.microsoft.com/office/powerpoint/2010/main" val="388299424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7286</TotalTime>
  <Words>1236</Words>
  <Application>Microsoft Office PowerPoint</Application>
  <PresentationFormat>Widescreen</PresentationFormat>
  <Paragraphs>74</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Trebuchet MS</vt:lpstr>
      <vt:lpstr>Wingdings 3</vt:lpstr>
      <vt:lpstr>Facet</vt:lpstr>
      <vt:lpstr>2024 Budget Presentation</vt:lpstr>
      <vt:lpstr>2024 Cummings Township Budget -  Overall Objectives</vt:lpstr>
      <vt:lpstr>2023 Key Accomplishments</vt:lpstr>
      <vt:lpstr>Cummings Township 2024 Budget Summary   (see the Budget Summary attachment for more detail)</vt:lpstr>
      <vt:lpstr>Sources and Uses of Funds in the 2024 Cummings Township Budget</vt:lpstr>
      <vt:lpstr>General Fund - 2024 Goals</vt:lpstr>
      <vt:lpstr>Liquid Fuels Fund - 2024 Goals</vt:lpstr>
      <vt:lpstr>Act 13 Fund - 2024 Goals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 Budget Presentation</dc:title>
  <dc:creator>Mike Yohe</dc:creator>
  <cp:lastModifiedBy>Mike Yohe</cp:lastModifiedBy>
  <cp:revision>13</cp:revision>
  <dcterms:created xsi:type="dcterms:W3CDTF">2020-11-23T17:01:18Z</dcterms:created>
  <dcterms:modified xsi:type="dcterms:W3CDTF">2023-12-08T19:07:27Z</dcterms:modified>
</cp:coreProperties>
</file>